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92" r:id="rId4"/>
    <p:sldId id="297" r:id="rId5"/>
    <p:sldId id="302" r:id="rId6"/>
    <p:sldId id="303" r:id="rId7"/>
    <p:sldId id="304" r:id="rId8"/>
    <p:sldId id="295" r:id="rId9"/>
    <p:sldId id="300" r:id="rId10"/>
    <p:sldId id="299" r:id="rId11"/>
    <p:sldId id="285" r:id="rId12"/>
    <p:sldId id="326" r:id="rId13"/>
    <p:sldId id="325" r:id="rId14"/>
    <p:sldId id="330" r:id="rId15"/>
    <p:sldId id="331" r:id="rId16"/>
    <p:sldId id="324" r:id="rId17"/>
    <p:sldId id="334" r:id="rId18"/>
    <p:sldId id="333" r:id="rId19"/>
    <p:sldId id="332" r:id="rId20"/>
    <p:sldId id="335" r:id="rId21"/>
    <p:sldId id="307" r:id="rId22"/>
    <p:sldId id="262" r:id="rId23"/>
    <p:sldId id="317" r:id="rId24"/>
    <p:sldId id="263" r:id="rId25"/>
    <p:sldId id="264" r:id="rId26"/>
    <p:sldId id="265" r:id="rId27"/>
    <p:sldId id="319" r:id="rId28"/>
    <p:sldId id="318" r:id="rId29"/>
    <p:sldId id="284" r:id="rId30"/>
    <p:sldId id="336" r:id="rId31"/>
    <p:sldId id="257" r:id="rId32"/>
    <p:sldId id="311" r:id="rId33"/>
    <p:sldId id="31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35"/>
  </p:normalViewPr>
  <p:slideViewPr>
    <p:cSldViewPr snapToGrid="0">
      <p:cViewPr varScale="1">
        <p:scale>
          <a:sx n="101" d="100"/>
          <a:sy n="101" d="100"/>
        </p:scale>
        <p:origin x="1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A632C-C63C-1848-9BFF-6601AD5158CC}" type="datetimeFigureOut">
              <a:rPr lang="en-US" smtClean="0"/>
              <a:t>2/14/26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CA1F3-D388-3047-8DBE-EEFF2AF46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8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citizen.com/episodes/justice-begins-with-imagination-ruha-benjamin?utm_source=chatgpt.com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Benjamin’s line that we’re “living inside someone else’s imagination” is very literal when you look at how machine vision is built.</a:t>
            </a:r>
          </a:p>
          <a:p>
            <a:endParaRPr lang="en-US" dirty="0"/>
          </a:p>
          <a:p>
            <a:r>
              <a:rPr lang="en-US" b="1" dirty="0"/>
              <a:t>Surveillance as World-Building: When Data Collection Designs the City</a:t>
            </a:r>
            <a:endParaRPr lang="en-US" dirty="0"/>
          </a:p>
          <a:p>
            <a:r>
              <a:rPr lang="en-US" b="1" dirty="0"/>
              <a:t>On the slide (bullets):</a:t>
            </a:r>
            <a:endParaRPr lang="en-US" dirty="0"/>
          </a:p>
          <a:p>
            <a:r>
              <a:rPr lang="en-US" dirty="0"/>
              <a:t>Cameras, platforms, sensors = </a:t>
            </a:r>
            <a:r>
              <a:rPr lang="en-US" i="1" dirty="0"/>
              <a:t>infrastructure of imagination</a:t>
            </a:r>
            <a:endParaRPr lang="en-US" dirty="0"/>
          </a:p>
          <a:p>
            <a:r>
              <a:rPr lang="en-US" dirty="0"/>
              <a:t>What gets collected: movement, faces, “risk scores,” health &amp; mood data</a:t>
            </a:r>
          </a:p>
          <a:p>
            <a:r>
              <a:rPr lang="en-US" b="1" dirty="0"/>
              <a:t>Amsterdam’s Top400</a:t>
            </a:r>
            <a:r>
              <a:rPr lang="en-US" dirty="0"/>
              <a:t>: profiling youth “most likely” to commit crime</a:t>
            </a:r>
          </a:p>
          <a:p>
            <a:r>
              <a:rPr lang="en-US" dirty="0"/>
              <a:t>Data flows between police, schools, health services, social work</a:t>
            </a:r>
          </a:p>
          <a:p>
            <a:r>
              <a:rPr lang="en-US" dirty="0"/>
              <a:t>We’re not just measuring reality — we’re </a:t>
            </a:r>
            <a:r>
              <a:rPr lang="en-US" i="1" dirty="0"/>
              <a:t>building</a:t>
            </a:r>
            <a:r>
              <a:rPr lang="en-US" dirty="0"/>
              <a:t> a world of suspects &amp; “at-risk” bodies</a:t>
            </a:r>
          </a:p>
          <a:p>
            <a:r>
              <a:rPr lang="en-US" b="1" dirty="0"/>
              <a:t>How you might talk it through:</a:t>
            </a:r>
            <a:endParaRPr lang="en-US" dirty="0"/>
          </a:p>
          <a:p>
            <a:r>
              <a:rPr lang="en-US" dirty="0"/>
              <a:t>Explain that Top400 is a local example of </a:t>
            </a:r>
            <a:r>
              <a:rPr lang="en-US" b="1" dirty="0"/>
              <a:t>predictive identification</a:t>
            </a:r>
            <a:r>
              <a:rPr lang="en-US" dirty="0"/>
              <a:t>: a list of children and young adults in Amsterdam profiled as high risk for future “high impact crimes,” based on police data, social services, neighborhood, family ties, etc.</a:t>
            </a:r>
          </a:p>
          <a:p>
            <a:r>
              <a:rPr lang="en-US" dirty="0"/>
              <a:t>Stress Benjamin’s point: these infrastructures </a:t>
            </a:r>
            <a:r>
              <a:rPr lang="en-US" b="1" dirty="0"/>
              <a:t>materialize</a:t>
            </a:r>
            <a:r>
              <a:rPr lang="en-US" dirty="0"/>
              <a:t> a particular imagination of the city—where some kids are treated as problems before they’ve done anything.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When engineers train a system on mugshots, border-crossing footage, or “suspicious behavior” clips, they’re not just picking convenient data—they’re </a:t>
            </a:r>
            <a:r>
              <a:rPr lang="en-US" b="1" dirty="0"/>
              <a:t>choosing a worldview</a:t>
            </a:r>
            <a:r>
              <a:rPr lang="en-US" dirty="0"/>
              <a:t>:</a:t>
            </a:r>
          </a:p>
          <a:p>
            <a:r>
              <a:rPr lang="en-US" dirty="0"/>
              <a:t>They decide </a:t>
            </a:r>
            <a:r>
              <a:rPr lang="en-US" b="1" dirty="0"/>
              <a:t>whose images count as data</a:t>
            </a:r>
            <a:r>
              <a:rPr lang="en-US" dirty="0"/>
              <a:t>: people in prisons, at borders, under police watch, in “high-crime” neighborhoods.</a:t>
            </a:r>
          </a:p>
          <a:p>
            <a:r>
              <a:rPr lang="en-US" dirty="0"/>
              <a:t>They decide </a:t>
            </a:r>
            <a:r>
              <a:rPr lang="en-US" b="1" dirty="0"/>
              <a:t>what counts as a problem</a:t>
            </a:r>
            <a:r>
              <a:rPr lang="en-US" dirty="0"/>
              <a:t>: loitering, trespassing, shoplifting, “illegal” border crossing.</a:t>
            </a:r>
          </a:p>
          <a:p>
            <a:r>
              <a:rPr lang="en-US" dirty="0"/>
              <a:t>They decide </a:t>
            </a:r>
            <a:r>
              <a:rPr lang="en-US" b="1" dirty="0"/>
              <a:t>what labels exist at all</a:t>
            </a:r>
            <a:r>
              <a:rPr lang="en-US" dirty="0"/>
              <a:t>: “gang member,” “threat,” “undesirable,” “approved,” “low risk.”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Those labels are not neutral descriptions; they’re </a:t>
            </a:r>
            <a:r>
              <a:rPr lang="en-US" b="1" dirty="0"/>
              <a:t>political fantasies about order</a:t>
            </a:r>
            <a:r>
              <a:rPr lang="en-US" dirty="0"/>
              <a:t>—about who belongs, who is out of place, who must be watched. Benjamin’s “New Jim Code” is exactly this: systems that encode racism and hierarchy while wearing the costume of technical objectivity.</a:t>
            </a:r>
          </a:p>
          <a:p>
            <a:r>
              <a:rPr lang="en-US" dirty="0"/>
              <a:t>So a model isn’t just statistical; it’s a </a:t>
            </a:r>
            <a:r>
              <a:rPr lang="en-US" b="1" dirty="0"/>
              <a:t>compressor for a particular imagination</a:t>
            </a:r>
            <a:r>
              <a:rPr lang="en-US" dirty="0"/>
              <a:t> about race, danger, mobility, and citizenship.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30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“frozen imagination”: the messy, contested idea of beauty is compressed into a single, repeatable transformation.</a:t>
            </a:r>
          </a:p>
          <a:p>
            <a:r>
              <a:rPr lang="en-US" dirty="0"/>
              <a:t>Note how it repeats the same edits across very different faces, erasing racial, age, and gender diversity.</a:t>
            </a:r>
          </a:p>
          <a:p>
            <a:r>
              <a:rPr lang="en-US" dirty="0"/>
              <a:t>Connect to Benjamin: like predictive policing encodes a carceral imagination, beauty filters encode a </a:t>
            </a:r>
            <a:r>
              <a:rPr lang="en-US" b="1" dirty="0"/>
              <a:t>cosmetic imagination</a:t>
            </a:r>
            <a:r>
              <a:rPr lang="en-US" dirty="0"/>
              <a:t> that privileges whiteness, youth, and thinness.</a:t>
            </a:r>
          </a:p>
          <a:p>
            <a:r>
              <a:rPr lang="en-US" dirty="0"/>
              <a:t>Stress that calling it “fun” or “just a filter” hides how much power that frozen ideal has over self-perception.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6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9C71-2C56-77D3-EA02-6FD2DFC4B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5EEA4-6F82-601B-E679-E225E787D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C2925-9D63-8D44-1CBD-56FB36501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On the slide (bullets):</a:t>
            </a:r>
            <a:endParaRPr lang="en-US" dirty="0"/>
          </a:p>
          <a:p>
            <a:r>
              <a:rPr lang="en-US" dirty="0"/>
              <a:t>We don’t just use filters; we learn to see ourselves </a:t>
            </a:r>
            <a:r>
              <a:rPr lang="en-US" i="1" dirty="0"/>
              <a:t>through</a:t>
            </a:r>
            <a:r>
              <a:rPr lang="en-US" dirty="0"/>
              <a:t> them</a:t>
            </a:r>
          </a:p>
          <a:p>
            <a:r>
              <a:rPr lang="en-US" dirty="0"/>
              <a:t>The filtered face becomes the reference, the “real” face feels wrong</a:t>
            </a:r>
          </a:p>
          <a:p>
            <a:r>
              <a:rPr lang="en-US" dirty="0"/>
              <a:t>People change offline—makeup, angles, even surgery—to match the algorithmic ideal</a:t>
            </a:r>
          </a:p>
          <a:p>
            <a:r>
              <a:rPr lang="en-US" dirty="0"/>
              <a:t>This is a form of self-surveillance: policing our own faces for the camera</a:t>
            </a:r>
          </a:p>
          <a:p>
            <a:r>
              <a:rPr lang="en-US" dirty="0"/>
              <a:t>Counter-imaginations: glitch filters, community-made filters, opting out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Describe the “mirror world”: the phone screen becomes a second mirror that quietly outranks the first.</a:t>
            </a:r>
          </a:p>
          <a:p>
            <a:r>
              <a:rPr lang="en-US" dirty="0"/>
              <a:t>Link to Ruha Benjamin’s line: </a:t>
            </a:r>
            <a:r>
              <a:rPr lang="en-US" b="1" dirty="0"/>
              <a:t>we live inside someone else’s imagination</a:t>
            </a:r>
            <a:r>
              <a:rPr lang="en-US" dirty="0"/>
              <a:t> every time that filtered face feels more acceptable than our own.</a:t>
            </a:r>
          </a:p>
          <a:p>
            <a:r>
              <a:rPr lang="en-US" dirty="0"/>
              <a:t>Talk about how this trains people—especially young people—to constantly monitor and correct themselves, even when no one is looking.</a:t>
            </a:r>
          </a:p>
          <a:p>
            <a:r>
              <a:rPr lang="en-US" dirty="0"/>
              <a:t>End with openings: filters that celebrate “undesirable” features, refuse whitening, or deliberately break the ideal; or practices of simply posting and sharing unfiltered faces.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878F9-966F-DC73-18ED-D5774AC65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0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On the slide (bullets):</a:t>
            </a:r>
            <a:endParaRPr lang="en-US" dirty="0"/>
          </a:p>
          <a:p>
            <a:r>
              <a:rPr lang="en-US" dirty="0"/>
              <a:t>Training data + labels = compressed worldview</a:t>
            </a:r>
          </a:p>
          <a:p>
            <a:r>
              <a:rPr lang="en-US" dirty="0"/>
              <a:t>Categories like “gang member,” “illegal migrant,” “high-risk youth”</a:t>
            </a:r>
          </a:p>
          <a:p>
            <a:r>
              <a:rPr lang="en-US" dirty="0"/>
              <a:t>These are </a:t>
            </a:r>
            <a:r>
              <a:rPr lang="en-US" i="1" dirty="0"/>
              <a:t>political fantasies</a:t>
            </a:r>
            <a:r>
              <a:rPr lang="en-US" dirty="0"/>
              <a:t> about danger, not neutral facts</a:t>
            </a:r>
          </a:p>
          <a:p>
            <a:r>
              <a:rPr lang="en-US" dirty="0"/>
              <a:t>Ruha Benjamin’s </a:t>
            </a:r>
            <a:r>
              <a:rPr lang="en-US" b="1" dirty="0"/>
              <a:t>New Jim Code</a:t>
            </a:r>
            <a:r>
              <a:rPr lang="en-US" dirty="0"/>
              <a:t>: racism updated and automated</a:t>
            </a:r>
          </a:p>
          <a:p>
            <a:r>
              <a:rPr lang="en-US" dirty="0"/>
              <a:t>Once encoded, systems keep replaying the </a:t>
            </a:r>
            <a:r>
              <a:rPr lang="en-US" i="1" dirty="0"/>
              <a:t>same</a:t>
            </a:r>
            <a:r>
              <a:rPr lang="en-US" dirty="0"/>
              <a:t> imagination of who is risky</a:t>
            </a:r>
          </a:p>
          <a:p>
            <a:r>
              <a:rPr lang="en-US" b="1" dirty="0"/>
              <a:t>How you might talk it through:</a:t>
            </a:r>
            <a:endParaRPr lang="en-US" dirty="0"/>
          </a:p>
          <a:p>
            <a:r>
              <a:rPr lang="en-US" dirty="0"/>
              <a:t>Link Top400 back in: the risk model is trained on prior police data and social indicators, so past over-policing of racialized, poorer neighborhoods becomes a </a:t>
            </a:r>
            <a:r>
              <a:rPr lang="en-US" b="1" dirty="0"/>
              <a:t>self-fulfilling prophecy</a:t>
            </a:r>
            <a:r>
              <a:rPr lang="en-US" dirty="0"/>
              <a:t>.</a:t>
            </a:r>
          </a:p>
          <a:p>
            <a:r>
              <a:rPr lang="en-US" dirty="0"/>
              <a:t>“Frozen imagination” = crime, risk, and deviance are no longer debated; they’re </a:t>
            </a:r>
            <a:r>
              <a:rPr lang="en-US" b="1" dirty="0"/>
              <a:t>fixed into scores and lists</a:t>
            </a:r>
            <a:r>
              <a:rPr lang="en-US" dirty="0"/>
              <a:t> that follow people for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2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1.5 million  Turkic Muslims (Uyghurs)</a:t>
            </a:r>
          </a:p>
          <a:p>
            <a:endParaRPr lang="en-US" dirty="0"/>
          </a:p>
          <a:p>
            <a:r>
              <a:rPr lang="en-US" dirty="0"/>
              <a:t>Profit generated in 3 interconnected ways: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Lucrative state contracts are given to private </a:t>
            </a:r>
            <a:r>
              <a:rPr lang="en-US" dirty="0" err="1"/>
              <a:t>corrporations</a:t>
            </a:r>
            <a:r>
              <a:rPr lang="en-US" dirty="0"/>
              <a:t> to build and deploy policing technologies that surveil and manage target groups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Using the vast amounts of biometric data and social media data extracted from those groups, the private companies improve their technologies and sell retail versions of them to </a:t>
            </a:r>
            <a:r>
              <a:rPr lang="en-US" dirty="0" err="1"/>
              <a:t>ther</a:t>
            </a:r>
            <a:r>
              <a:rPr lang="en-US" dirty="0"/>
              <a:t> states and institutions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Turns the target groups into a ready source of cheap labor – either through direct coercion or indirectly through stigma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1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A1265-9A8C-12F4-4C96-9D7F4195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B32CA-1507-2C63-CBC5-5FE8AD2B2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1E29F-A928-21B5-1090-B4F3BD5AC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Benjamin often says we’re “living inside someone else’s imagination.” </a:t>
            </a:r>
            <a:r>
              <a:rPr lang="en-US" dirty="0">
                <a:hlinkClick r:id="rId3"/>
              </a:rPr>
              <a:t>howtocitizen.com+1</a:t>
            </a:r>
            <a:br>
              <a:rPr lang="en-US" dirty="0"/>
            </a:br>
            <a:r>
              <a:rPr lang="en-US" dirty="0"/>
              <a:t>If you map that onto machine vision and surveillance:</a:t>
            </a:r>
          </a:p>
          <a:p>
            <a:r>
              <a:rPr lang="en-US" b="1" dirty="0"/>
              <a:t>Machine vision as frozen imagination</a:t>
            </a:r>
            <a:endParaRPr lang="en-US" dirty="0"/>
          </a:p>
          <a:p>
            <a:pPr lvl="1"/>
            <a:r>
              <a:rPr lang="en-US" dirty="0"/>
              <a:t>When you train a facial recognition system on mugshots or immigration datasets, you are literally encoding a </a:t>
            </a:r>
            <a:r>
              <a:rPr lang="en-US" b="1" dirty="0"/>
              <a:t>carceral imagination</a:t>
            </a:r>
            <a:r>
              <a:rPr lang="en-US" dirty="0"/>
              <a:t>: one that sees people first as risk, threat, or illegality.</a:t>
            </a:r>
          </a:p>
          <a:p>
            <a:pPr lvl="1"/>
            <a:r>
              <a:rPr lang="en-US" dirty="0"/>
              <a:t>The labels—“loitering,” “trespassing,” “shoplifter,” “illegal migrant”—are not neutral categories; they’re </a:t>
            </a:r>
            <a:r>
              <a:rPr lang="en-US" b="1" dirty="0"/>
              <a:t>political fantasies</a:t>
            </a:r>
            <a:r>
              <a:rPr lang="en-US" dirty="0"/>
              <a:t> about who belongs where.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73DD2-538F-C8C7-06C4-E26C57C9E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1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EE3DD-634F-8962-011C-EB02B154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1F542-ACAA-CAD0-1D12-E3B044022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8D09B-5637-1731-4F2F-9CEF762AD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– Beauty filters, skin smoothing, “symmetry = attractiveness”.</a:t>
            </a:r>
            <a:br>
              <a:rPr lang="en-US" dirty="0"/>
            </a:br>
            <a:r>
              <a:rPr lang="en-US" dirty="0"/>
              <a:t>– How these models erase scars, disability, trans bodies, veils,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43EEE-67CC-1EE4-E761-4CB9912415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58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4FC8-B593-F7F7-8F91-A709C3EF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5CCF1-4639-124D-30D6-2C36263A3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17E2A-03D3-7738-CECD-1B68F16FA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can mean at least three moves:</a:t>
            </a:r>
          </a:p>
          <a:p>
            <a:r>
              <a:rPr lang="en-US" b="1" dirty="0"/>
              <a:t>Refusal</a:t>
            </a:r>
            <a:br>
              <a:rPr lang="en-US" dirty="0"/>
            </a:br>
            <a:r>
              <a:rPr lang="en-US" dirty="0"/>
              <a:t>Some systems shouldn’t exist at all: migrant-scoring, “dangerousness” prediction, emotion detection for job interviews, “race detection” filters, etc. Saying </a:t>
            </a:r>
            <a:r>
              <a:rPr lang="en-US" i="1" dirty="0"/>
              <a:t>no</a:t>
            </a:r>
            <a:r>
              <a:rPr lang="en-US" dirty="0"/>
              <a:t> is a design decision.</a:t>
            </a:r>
          </a:p>
          <a:p>
            <a:r>
              <a:rPr lang="en-US" b="1" dirty="0"/>
              <a:t>Redirection</a:t>
            </a:r>
            <a:br>
              <a:rPr lang="en-US" dirty="0"/>
            </a:br>
            <a:r>
              <a:rPr lang="en-US" dirty="0"/>
              <a:t>Use the same skills—computer vision, data infrastructure—to build </a:t>
            </a:r>
            <a:r>
              <a:rPr lang="en-US" b="1" dirty="0"/>
              <a:t>community tools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platforms to coordinate mutual aid or tenant organizing;</a:t>
            </a:r>
          </a:p>
          <a:p>
            <a:pPr lvl="1"/>
            <a:r>
              <a:rPr lang="en-US" dirty="0"/>
              <a:t>tools that help people understand and resist surveillance;</a:t>
            </a:r>
          </a:p>
          <a:p>
            <a:pPr lvl="1"/>
            <a:r>
              <a:rPr lang="en-US" dirty="0"/>
              <a:t>data co-ops where communities govern their own datasets.</a:t>
            </a:r>
          </a:p>
          <a:p>
            <a:r>
              <a:rPr lang="en-US" b="1" dirty="0"/>
              <a:t>Re-imagining sensing itself</a:t>
            </a:r>
            <a:br>
              <a:rPr lang="en-US" dirty="0"/>
            </a:br>
            <a:r>
              <a:rPr lang="en-US" dirty="0"/>
              <a:t>Art, Afrofuturism, speculative design: using cameras and sensors not to punish, but to </a:t>
            </a:r>
            <a:r>
              <a:rPr lang="en-US" b="1" dirty="0"/>
              <a:t>practice other relations</a:t>
            </a:r>
            <a:r>
              <a:rPr lang="en-US" dirty="0"/>
              <a:t>—solidarity, mutual visibility, playful distortion, collective memory.</a:t>
            </a:r>
          </a:p>
          <a:p>
            <a:r>
              <a:rPr lang="en-US" dirty="0"/>
              <a:t>Abolition here is less “turn everything off” and more “</a:t>
            </a:r>
            <a:r>
              <a:rPr lang="en-US" b="1" dirty="0"/>
              <a:t>change what the tech is for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5774C-F66F-B600-7D80-2FA89E0CF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56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B98A0-B102-49DF-5FB2-E4D49CCA7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D564B-3F9C-135F-488E-EAFBDE796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119A5-E3A1-501F-02C7-6BA8EE512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Imagination as an audit criterion</a:t>
            </a:r>
          </a:p>
          <a:p>
            <a:r>
              <a:rPr lang="en-US" dirty="0"/>
              <a:t>“Is the dataset biased?” is a small question. An imagination-aware audit asks bigger ones:</a:t>
            </a:r>
          </a:p>
          <a:p>
            <a:r>
              <a:rPr lang="en-US" dirty="0"/>
              <a:t>What kind of </a:t>
            </a:r>
            <a:r>
              <a:rPr lang="en-US" i="1" dirty="0"/>
              <a:t>world</a:t>
            </a:r>
            <a:r>
              <a:rPr lang="en-US" dirty="0"/>
              <a:t> does this system presuppose and reproduce?</a:t>
            </a:r>
          </a:p>
          <a:p>
            <a:r>
              <a:rPr lang="en-US" dirty="0"/>
              <a:t>Who is cast as risky, fraudulent, or out-of-place—and who is presumed legitimate?</a:t>
            </a:r>
          </a:p>
          <a:p>
            <a:r>
              <a:rPr lang="en-US" dirty="0"/>
              <a:t>Who is allowed </a:t>
            </a:r>
            <a:r>
              <a:rPr lang="en-US" b="1" dirty="0"/>
              <a:t>opacity</a:t>
            </a:r>
            <a:r>
              <a:rPr lang="en-US" dirty="0"/>
              <a:t> and </a:t>
            </a:r>
            <a:r>
              <a:rPr lang="en-US" b="1" dirty="0"/>
              <a:t>anonymity</a:t>
            </a:r>
            <a:r>
              <a:rPr lang="en-US" dirty="0"/>
              <a:t>, and who is subject to continuous legibility?</a:t>
            </a:r>
          </a:p>
          <a:p>
            <a:r>
              <a:rPr lang="en-US" dirty="0"/>
              <a:t>Did we ever seriously explore non-carceral uses of these same techniques—or did we assume the only possible use was enforcement?</a:t>
            </a:r>
          </a:p>
          <a:p>
            <a:r>
              <a:rPr lang="en-US" dirty="0"/>
              <a:t>Instead of only asking “Is this accurate?”, Benjamin is asking us to ask </a:t>
            </a:r>
            <a:r>
              <a:rPr lang="en-US" b="1" dirty="0"/>
              <a:t>“Accurate for which imagination?”</a:t>
            </a:r>
            <a:r>
              <a:rPr lang="en-US" dirty="0"/>
              <a:t> Accuracy in the wrong imagination is just </a:t>
            </a:r>
            <a:r>
              <a:rPr lang="en-US" b="1" dirty="0"/>
              <a:t>sharper harm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04202-E438-040E-DF2A-9B133E4C9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85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69E4D-794B-0832-A3F4-3A0608434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5D250-B082-8CE6-7FF4-ED2E6436E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51C740-D283-756B-9E27-00B454FEF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an imagination about what a </a:t>
            </a:r>
            <a:r>
              <a:rPr lang="en-US" b="1" dirty="0"/>
              <a:t>good face</a:t>
            </a:r>
            <a:r>
              <a:rPr lang="en-US" dirty="0"/>
              <a:t> is, baked into code. It’s intimately connected to:</a:t>
            </a:r>
          </a:p>
          <a:p>
            <a:r>
              <a:rPr lang="en-US" dirty="0"/>
              <a:t>racial hierarchies (whiter skin, less Afrocentric features);</a:t>
            </a:r>
          </a:p>
          <a:p>
            <a:r>
              <a:rPr lang="en-US" dirty="0"/>
              <a:t>gender norms (feminized softness, large eyes, pouty lips);</a:t>
            </a:r>
          </a:p>
          <a:p>
            <a:r>
              <a:rPr lang="en-US" dirty="0"/>
              <a:t>class ideals (no signs of labor, stress, or aging).</a:t>
            </a:r>
          </a:p>
          <a:p>
            <a:r>
              <a:rPr lang="en-US" dirty="0"/>
              <a:t>In Ruha Benjamin’s language, we’re “living inside someone else’s imagination” when we open the front-facing camera: an imagination shaped by Western beauty industries and platform metrics.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C9E2F-AB68-D192-F2D6-06309B35A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8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read a TikTok or Instagram beauty filter exactly like a predictive-policing model:</a:t>
            </a:r>
          </a:p>
          <a:p>
            <a:r>
              <a:rPr lang="en-US" dirty="0"/>
              <a:t>Someone chose the </a:t>
            </a:r>
            <a:r>
              <a:rPr lang="en-US" b="1" dirty="0"/>
              <a:t>training images</a:t>
            </a:r>
            <a:r>
              <a:rPr lang="en-US" dirty="0"/>
              <a:t> and reference faces.</a:t>
            </a:r>
          </a:p>
          <a:p>
            <a:r>
              <a:rPr lang="en-US" dirty="0"/>
              <a:t>Someone decided that </a:t>
            </a:r>
            <a:r>
              <a:rPr lang="en-US" b="1" dirty="0"/>
              <a:t>lighter skin, smaller nose, bigger eyes, fuller lips, no texture</a:t>
            </a:r>
            <a:r>
              <a:rPr lang="en-US" dirty="0"/>
              <a:t> are “improvements.”</a:t>
            </a:r>
          </a:p>
          <a:p>
            <a:r>
              <a:rPr lang="en-US" dirty="0"/>
              <a:t>Someone encoded those choices as the slider labeled “beautify.”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7DEA5-8DE4-D544-B1D0-113AE3E787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3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A85B-83E4-BD06-295C-E604EE7B5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04B1E0-E782-B1CA-BAA9-A24FE08E4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0ED6F-817A-9AF4-1247-DFE8B0432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18D3-6A75-BD78-3A34-E6FC7C6D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15CC7-918C-D77F-29E8-978A0B85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5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1C2E-6355-E37A-75AD-95D5FD3E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5FDEC-1C85-619A-9D0D-99FF165B9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2C30B-4ADC-AEA0-D9AF-A10953378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93B18-19F1-8410-8C5A-E3E72C9E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1C406-C317-69CA-9B4D-7E5F22BFB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3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7C5D2B-AA45-173F-F3F3-ADB8513B2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6A5AE-2D0E-E302-8FE9-67F0513C8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CED2-565C-0128-E306-3AE4B77C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6D5F5-6F0F-6272-60D4-8EA6F125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784BD-2754-AD86-82C8-E33B7F82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3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B9F7-F4DC-2D9F-2A30-4562E73E8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49FE5-67EA-FC0F-4DDC-11D28CB9A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9751C-052A-EE27-BEC8-B521D5B0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C7CF4-7895-E56C-C163-F9F09548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21224-ED0D-6083-5A39-B8EA3C5C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18E4-1811-B65F-C6AC-7D05A05B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3EB54-F534-50C7-F46E-CD88D328B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33285-5BF6-51FE-0CEB-A83582A6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2A44C-46DC-C810-ED87-03464CE2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0ABA3-4AFE-5444-3A22-6D575517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2356-470C-72E7-02B4-260F2C9E9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7AE96-1F55-0265-6F98-88211F87E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BDF3A-5957-63BC-E55F-37A4A6C2B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02A08-BF97-5708-83D7-3658DA69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3DEB3-21A2-670A-4362-394C030D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9CC5B-C9D2-FF1F-86C5-ABB42A17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8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C05C-5B34-5458-3C95-4250696B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02C46-F091-F051-E30D-E3AFC5C76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E4D56-AA2E-C82C-932E-CA74BE5CB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102D5-1614-A371-2279-09B8A70CF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2D0C3-A327-7AD3-28E8-B0CA40B97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4F12EF-5C6F-19B1-EC5C-1DBB5FF5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64009-3DAD-97C6-35A5-E4126955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70021-4264-C4AA-89E6-33171C2ED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1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6F35-2619-0BE6-2389-6AEA9C25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E4DF9-B697-C532-F21A-F9C818ECE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29738B-CF47-C523-51DF-A37E5D3D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92F9D-09CD-10B8-9315-8EFDCD76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9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F76E3-96B4-66F7-82B4-03E0E238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A91B-E381-D7E6-0B57-DFF721758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83E85-5C7A-54E7-4F13-C4617996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2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77CD-747B-865B-F2DF-0CEB4D05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3CACE-BE54-C11D-52B5-9D5004926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74620-2187-9672-6748-9BC3ADF8E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33316-D5D4-BC35-B22F-BFA9B4AB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0E8CC-DB3F-C1E9-1777-B64B85DA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34F97-31BD-4F42-05CB-3A363987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53A9-9596-508D-13A4-853BD0E04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03DE1-A11F-7A6B-38B3-E47E67593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4FFE3-F38D-AB63-8BEC-240F76176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40520-856C-C564-F525-61441193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EF918-E1E4-53E2-3FE3-6B3F3373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8DA92-590C-E98B-EACA-C9C98B2A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6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976A2-DF5F-0884-2334-61621CE3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7B739-C0C6-33F2-A68C-1D3616964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1C32C-6CD8-D3E2-02D2-EC816AA2F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BF75AD-A58E-EA4C-BB32-E5238A729F47}" type="datetimeFigureOut">
              <a:rPr lang="en-US" smtClean="0"/>
              <a:t>2/14/26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EF528-B04A-5501-DBA5-8EC73DBC9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EC34-7528-B8D5-618B-9FC9D97EF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E4C6E8-6612-FD40-BF02-3E10776CF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8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pimeyes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microsoft.com/office/2007/relationships/media" Target="../media/media3.mp4"/><Relationship Id="rId7" Type="http://schemas.openxmlformats.org/officeDocument/2006/relationships/image" Target="../media/image4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5.jpeg"/><Relationship Id="rId4" Type="http://schemas.openxmlformats.org/officeDocument/2006/relationships/video" Target="../media/media3.mp4"/><Relationship Id="rId9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1082448682?app_id=12296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eltner.cz/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F531-3ECB-78E3-01F7-4B71A3CC83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Computer Vision &amp;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AEB00-0764-229C-DD95-79FC9B055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4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0D26-576E-B331-0395-0C44F2840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as Frozen Imagination: Violence</a:t>
            </a:r>
          </a:p>
        </p:txBody>
      </p:sp>
      <p:pic>
        <p:nvPicPr>
          <p:cNvPr id="6" name="Content Placeholder 5" descr="A person and a child in a room&#10;&#10;AI-generated content may be incorrect.">
            <a:extLst>
              <a:ext uri="{FF2B5EF4-FFF2-40B4-BE49-F238E27FC236}">
                <a16:creationId xmlns:a16="http://schemas.microsoft.com/office/drawing/2014/main" id="{2FCD63AC-7EA6-F32F-ABA3-96DF50454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0795" y="1825625"/>
            <a:ext cx="6330410" cy="4351338"/>
          </a:xfrm>
        </p:spPr>
      </p:pic>
    </p:spTree>
    <p:extLst>
      <p:ext uri="{BB962C8B-B14F-4D97-AF65-F5344CB8AC3E}">
        <p14:creationId xmlns:p14="http://schemas.microsoft.com/office/powerpoint/2010/main" val="145894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6397-4165-CBD7-8DA4-E7422940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Frozen Imagination is Profitable!</a:t>
            </a:r>
          </a:p>
        </p:txBody>
      </p:sp>
      <p:pic>
        <p:nvPicPr>
          <p:cNvPr id="2050" name="Picture 2" descr="Terror Capitalism">
            <a:extLst>
              <a:ext uri="{FF2B5EF4-FFF2-40B4-BE49-F238E27FC236}">
                <a16:creationId xmlns:a16="http://schemas.microsoft.com/office/drawing/2014/main" id="{BE06B714-E5EC-B542-BCE4-6508E116B6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4" r="17161"/>
          <a:stretch>
            <a:fillRect/>
          </a:stretch>
        </p:blipFill>
        <p:spPr bwMode="auto">
          <a:xfrm>
            <a:off x="8122023" y="1860592"/>
            <a:ext cx="3039035" cy="463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29A6C1-1707-F487-CEBA-95915D96ED51}"/>
              </a:ext>
            </a:extLst>
          </p:cNvPr>
          <p:cNvSpPr txBox="1"/>
          <p:nvPr/>
        </p:nvSpPr>
        <p:spPr>
          <a:xfrm>
            <a:off x="954741" y="2084294"/>
            <a:ext cx="60377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 million  Uyghurs and Turkic Muslims</a:t>
            </a:r>
          </a:p>
          <a:p>
            <a:endParaRPr lang="en-US" dirty="0"/>
          </a:p>
          <a:p>
            <a:r>
              <a:rPr lang="en-US" dirty="0"/>
              <a:t>European &amp; American Predictive Policing Software</a:t>
            </a:r>
          </a:p>
          <a:p>
            <a:endParaRPr lang="en-US" dirty="0"/>
          </a:p>
          <a:p>
            <a:r>
              <a:rPr lang="en-US" dirty="0"/>
              <a:t>Profit generated in 3 interconnected ways: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State contracts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Advanced Software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Cheap </a:t>
            </a:r>
            <a:r>
              <a:rPr lang="en-US" dirty="0" err="1"/>
              <a:t>Labour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77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E2422-1B56-4091-3087-BD2B9B647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8D56-0791-63AD-56FD-689C5809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as Frozen Imagination: Expression</a:t>
            </a:r>
          </a:p>
        </p:txBody>
      </p:sp>
      <p:pic>
        <p:nvPicPr>
          <p:cNvPr id="14338" name="Picture 2" descr="Affectiva | Pegasus Tech Ventures">
            <a:extLst>
              <a:ext uri="{FF2B5EF4-FFF2-40B4-BE49-F238E27FC236}">
                <a16:creationId xmlns:a16="http://schemas.microsoft.com/office/drawing/2014/main" id="{A7283771-9293-CA3D-96E9-B7DBB1FF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9414"/>
            <a:ext cx="7093733" cy="398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-Evoked Emotion Recognition for Hearing-Impaired Subjects with EEG  Signals">
            <a:extLst>
              <a:ext uri="{FF2B5EF4-FFF2-40B4-BE49-F238E27FC236}">
                <a16:creationId xmlns:a16="http://schemas.microsoft.com/office/drawing/2014/main" id="{3F5683BC-5AE2-4A80-E0C2-ED9B31B6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061" y="2232818"/>
            <a:ext cx="3914130" cy="3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59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8DB3F-3615-6A0A-4A2A-0DC1C390E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4B5E-B6B1-C859-803F-17C4CEF4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as Frozen Imagination: Health</a:t>
            </a:r>
          </a:p>
        </p:txBody>
      </p:sp>
      <p:pic>
        <p:nvPicPr>
          <p:cNvPr id="11266" name="Picture 2" descr="COOL HUNTING® - Silicon Valley">
            <a:extLst>
              <a:ext uri="{FF2B5EF4-FFF2-40B4-BE49-F238E27FC236}">
                <a16:creationId xmlns:a16="http://schemas.microsoft.com/office/drawing/2014/main" id="{ABB582A9-5A5B-951B-4265-2FCEABCC49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076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hina's embrace of facial recognition technology for pigs.">
            <a:extLst>
              <a:ext uri="{FF2B5EF4-FFF2-40B4-BE49-F238E27FC236}">
                <a16:creationId xmlns:a16="http://schemas.microsoft.com/office/drawing/2014/main" id="{05C66744-010B-3B05-0D5E-29395B7C8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9" y="1878230"/>
            <a:ext cx="5964381" cy="39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629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C5678-A539-6318-9B63-5C925FCC7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C54E-D458-4D18-1EA4-4B24C599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Imagination as abolitionist counter-tech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FA77A-3ADF-8557-3B56-F59724D37D11}"/>
              </a:ext>
            </a:extLst>
          </p:cNvPr>
          <p:cNvSpPr txBox="1"/>
          <p:nvPr/>
        </p:nvSpPr>
        <p:spPr>
          <a:xfrm>
            <a:off x="1328814" y="1862621"/>
            <a:ext cx="101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would tech look like if it were built from an imagination of care rather than control?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BDAE9F-8C0D-4BF1-1D42-A571D51D45AF}"/>
              </a:ext>
            </a:extLst>
          </p:cNvPr>
          <p:cNvSpPr txBox="1"/>
          <p:nvPr/>
        </p:nvSpPr>
        <p:spPr>
          <a:xfrm>
            <a:off x="4197927" y="3325091"/>
            <a:ext cx="37961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Refusal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Redirection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Re-imaging sensing itself</a:t>
            </a:r>
          </a:p>
        </p:txBody>
      </p:sp>
    </p:spTree>
    <p:extLst>
      <p:ext uri="{BB962C8B-B14F-4D97-AF65-F5344CB8AC3E}">
        <p14:creationId xmlns:p14="http://schemas.microsoft.com/office/powerpoint/2010/main" val="429368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114C-1690-B9B8-7D8A-39F6509A2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1F4D2-AEE0-A7C1-CFD4-925D7B982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Imagination as abolitionist counter-tech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4AB17-A641-DBFC-870A-6A4713480A97}"/>
              </a:ext>
            </a:extLst>
          </p:cNvPr>
          <p:cNvSpPr txBox="1"/>
          <p:nvPr/>
        </p:nvSpPr>
        <p:spPr>
          <a:xfrm>
            <a:off x="1468582" y="1856509"/>
            <a:ext cx="92548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Not enough to ask, “Is the dataset biased”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One must also ask:</a:t>
            </a:r>
          </a:p>
          <a:p>
            <a:pPr algn="ctr"/>
            <a:r>
              <a:rPr lang="en-US" sz="2400" dirty="0"/>
              <a:t>Who is presumed dangerous, border-cross, or fraudulent?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Who is allowed opacity, privacy and anonymity?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What non-machine vision methods of sensing and vision were ruled out before the project began?</a:t>
            </a:r>
          </a:p>
        </p:txBody>
      </p:sp>
    </p:spTree>
    <p:extLst>
      <p:ext uri="{BB962C8B-B14F-4D97-AF65-F5344CB8AC3E}">
        <p14:creationId xmlns:p14="http://schemas.microsoft.com/office/powerpoint/2010/main" val="1791423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73E6-ED5A-B20D-D3D1-B4D71E5F3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B8CC-708B-0B52-858F-93583FFB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9545782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Self-Surveillance, Machine Vision &amp;</a:t>
            </a:r>
            <a:br>
              <a:rPr lang="en-US" sz="7400" b="1" dirty="0"/>
            </a:br>
            <a:r>
              <a:rPr lang="en-US" sz="7400" b="1" dirty="0"/>
              <a:t>Beauty</a:t>
            </a:r>
            <a:br>
              <a:rPr lang="en-US" sz="7400" b="1" dirty="0"/>
            </a:br>
            <a:r>
              <a:rPr lang="en-US" sz="7400" b="1" dirty="0"/>
              <a:t>(A Case Study)</a:t>
            </a:r>
          </a:p>
        </p:txBody>
      </p:sp>
    </p:spTree>
    <p:extLst>
      <p:ext uri="{BB962C8B-B14F-4D97-AF65-F5344CB8AC3E}">
        <p14:creationId xmlns:p14="http://schemas.microsoft.com/office/powerpoint/2010/main" val="301724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E2065-27B4-C833-7EEB-B9B10C3E2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5D6A-D235-A428-4F8A-79194BB9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Cosmetic AI: World Building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4B131-4733-245B-7E70-1DCDE48F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11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Criteria:</a:t>
            </a:r>
          </a:p>
          <a:p>
            <a:r>
              <a:rPr lang="en-US" dirty="0"/>
              <a:t>No Textured Skin</a:t>
            </a:r>
          </a:p>
          <a:p>
            <a:r>
              <a:rPr lang="en-US" dirty="0"/>
              <a:t>Lighter Skin</a:t>
            </a:r>
          </a:p>
          <a:p>
            <a:r>
              <a:rPr lang="en-US" dirty="0"/>
              <a:t>Smaller nose</a:t>
            </a:r>
          </a:p>
          <a:p>
            <a:r>
              <a:rPr lang="en-US" dirty="0"/>
              <a:t>Bigger Eyes</a:t>
            </a:r>
          </a:p>
          <a:p>
            <a:r>
              <a:rPr lang="en-US" dirty="0"/>
              <a:t>Slimmer or Wider Chin</a:t>
            </a:r>
          </a:p>
          <a:p>
            <a:r>
              <a:rPr lang="en-US" dirty="0"/>
              <a:t>Fuller Lips</a:t>
            </a:r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BDECF98-2605-77FD-B340-3C897B5A3095}"/>
              </a:ext>
            </a:extLst>
          </p:cNvPr>
          <p:cNvSpPr txBox="1">
            <a:spLocks/>
          </p:cNvSpPr>
          <p:nvPr/>
        </p:nvSpPr>
        <p:spPr>
          <a:xfrm>
            <a:off x="6096000" y="1832552"/>
            <a:ext cx="43711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Training Photos:</a:t>
            </a:r>
          </a:p>
          <a:p>
            <a:r>
              <a:rPr lang="en-US" dirty="0"/>
              <a:t>Celebrities</a:t>
            </a:r>
          </a:p>
          <a:p>
            <a:r>
              <a:rPr lang="en-US" dirty="0"/>
              <a:t>Pre/Post Surgeries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38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847CA-5B3D-FEF7-2DA6-3BB0D0DA5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FB44-130A-3888-AC3E-5DA6A57A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Cosmetic AI: World Building</a:t>
            </a:r>
          </a:p>
        </p:txBody>
      </p:sp>
      <p:pic>
        <p:nvPicPr>
          <p:cNvPr id="5" name="Content Placeholder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0A719968-8200-9936-8963-5268C947C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97916"/>
            <a:ext cx="4512942" cy="4351338"/>
          </a:xfrm>
        </p:spPr>
      </p:pic>
      <p:pic>
        <p:nvPicPr>
          <p:cNvPr id="7" name="Picture 6" descr="A screenshot of a group of people&#10;&#10;AI-generated content may be incorrect.">
            <a:extLst>
              <a:ext uri="{FF2B5EF4-FFF2-40B4-BE49-F238E27FC236}">
                <a16:creationId xmlns:a16="http://schemas.microsoft.com/office/drawing/2014/main" id="{D91E2ACA-D1FE-4902-5A53-4B97C762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765" y="1760122"/>
            <a:ext cx="5710035" cy="46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46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36E51-A880-0115-EA44-33A93D90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Frozen Imagination: The Algorithmic Ideal Face</a:t>
            </a:r>
          </a:p>
        </p:txBody>
      </p:sp>
      <p:pic>
        <p:nvPicPr>
          <p:cNvPr id="5" name="Content Placeholder 4" descr="A person with a drawing on her face&#10;&#10;AI-generated content may be incorrect.">
            <a:extLst>
              <a:ext uri="{FF2B5EF4-FFF2-40B4-BE49-F238E27FC236}">
                <a16:creationId xmlns:a16="http://schemas.microsoft.com/office/drawing/2014/main" id="{1017CF98-BCE7-FC4B-A5E8-B8D02B44C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72311"/>
            <a:ext cx="5548745" cy="1713378"/>
          </a:xfrm>
        </p:spPr>
      </p:pic>
      <p:pic>
        <p:nvPicPr>
          <p:cNvPr id="7" name="Picture 6" descr="A screenshot of a video chat&#10;&#10;AI-generated content may be incorrect.">
            <a:extLst>
              <a:ext uri="{FF2B5EF4-FFF2-40B4-BE49-F238E27FC236}">
                <a16:creationId xmlns:a16="http://schemas.microsoft.com/office/drawing/2014/main" id="{F11C16F2-26B6-117C-FEA0-A4274CD06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037" y="1690688"/>
            <a:ext cx="4556073" cy="44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8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C12DB2-4BB9-F68F-AB82-CAE3B70A4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111278-A7F8-89A1-C9C3-96752A60A7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388" y="2090551"/>
            <a:ext cx="5051612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Part 1: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Intro to Computer Vision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BD0F669-1175-49AD-D2BC-B715F2A5EB3E}"/>
              </a:ext>
            </a:extLst>
          </p:cNvPr>
          <p:cNvSpPr txBox="1">
            <a:spLocks/>
          </p:cNvSpPr>
          <p:nvPr/>
        </p:nvSpPr>
        <p:spPr>
          <a:xfrm>
            <a:off x="6589059" y="2090551"/>
            <a:ext cx="50516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 2: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 to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Generative AI &amp; DEEPFAKES</a:t>
            </a:r>
          </a:p>
        </p:txBody>
      </p:sp>
    </p:spTree>
    <p:extLst>
      <p:ext uri="{BB962C8B-B14F-4D97-AF65-F5344CB8AC3E}">
        <p14:creationId xmlns:p14="http://schemas.microsoft.com/office/powerpoint/2010/main" val="4249179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C4B49-F06A-6F90-095F-F3CAF04F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F353-3C69-BC69-B48F-BF812BB7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Living in the Mirror World</a:t>
            </a:r>
          </a:p>
        </p:txBody>
      </p:sp>
      <p:pic>
        <p:nvPicPr>
          <p:cNvPr id="6" name="WhatsApp Video 2025-11-26 at 12.42.30">
            <a:hlinkClick r:id="" action="ppaction://media"/>
            <a:extLst>
              <a:ext uri="{FF2B5EF4-FFF2-40B4-BE49-F238E27FC236}">
                <a16:creationId xmlns:a16="http://schemas.microsoft.com/office/drawing/2014/main" id="{D628F397-A6FE-560E-794B-C0BD5333F6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5505" y="1440872"/>
            <a:ext cx="2351149" cy="519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1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4320-8C81-1426-9497-23B8F680E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8C7A-0CF3-9DF5-719B-2AC7AC61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When Machine Vision Fails</a:t>
            </a:r>
          </a:p>
        </p:txBody>
      </p:sp>
    </p:spTree>
    <p:extLst>
      <p:ext uri="{BB962C8B-B14F-4D97-AF65-F5344CB8AC3E}">
        <p14:creationId xmlns:p14="http://schemas.microsoft.com/office/powerpoint/2010/main" val="600267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390D-7DE9-8DBC-468F-C03CDE54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AI better than pigeons</a:t>
            </a:r>
          </a:p>
        </p:txBody>
      </p:sp>
      <p:pic>
        <p:nvPicPr>
          <p:cNvPr id="5" name="Content Placeholder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66B0C53-B2C8-4996-DF54-5FB738525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81588" cy="926264"/>
          </a:xfrm>
        </p:spPr>
      </p:pic>
      <p:pic>
        <p:nvPicPr>
          <p:cNvPr id="6" name="Google Shape;343;p18" descr="Pigeons identify breast cancer 'as well as humans' - BBC News">
            <a:extLst>
              <a:ext uri="{FF2B5EF4-FFF2-40B4-BE49-F238E27FC236}">
                <a16:creationId xmlns:a16="http://schemas.microsoft.com/office/drawing/2014/main" id="{3F531576-38B0-EA82-ACE7-F1B473694E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50" r="19817"/>
          <a:stretch/>
        </p:blipFill>
        <p:spPr>
          <a:xfrm>
            <a:off x="6566492" y="1586706"/>
            <a:ext cx="3291840" cy="36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2AFDE960-F57E-2C58-A670-91CC22A04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8" y="2583351"/>
            <a:ext cx="5676323" cy="24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16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ECF34-ABD3-6E4E-ED44-6B553884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AFD3-BF95-C0F8-83A2-97C33A19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AI better than pigeons</a:t>
            </a:r>
          </a:p>
        </p:txBody>
      </p:sp>
      <p:pic>
        <p:nvPicPr>
          <p:cNvPr id="5" name="Content Placeholder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DE59B4A3-6491-0D14-90EF-5D72E837C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81588" cy="926264"/>
          </a:xfrm>
        </p:spPr>
      </p:pic>
      <p:pic>
        <p:nvPicPr>
          <p:cNvPr id="6" name="Google Shape;343;p18" descr="Pigeons identify breast cancer 'as well as humans' - BBC News">
            <a:extLst>
              <a:ext uri="{FF2B5EF4-FFF2-40B4-BE49-F238E27FC236}">
                <a16:creationId xmlns:a16="http://schemas.microsoft.com/office/drawing/2014/main" id="{6F5A5322-82CA-0FAB-440A-B8E3E8AF6C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0150" r="19817"/>
          <a:stretch/>
        </p:blipFill>
        <p:spPr>
          <a:xfrm>
            <a:off x="6566492" y="1586706"/>
            <a:ext cx="3291840" cy="36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CDA52920-5A44-1AD8-9877-C2446AE57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68" y="2583351"/>
            <a:ext cx="5676323" cy="2485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1555B7-E419-4ACB-284C-BCAEBB478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423" y="1635547"/>
            <a:ext cx="8336577" cy="1748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EC803-A442-0BE4-195E-FFA9C08C0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94" y="3429000"/>
            <a:ext cx="8575672" cy="1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92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BD385-DC23-616B-07BE-A013CFE3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Computer Vision Fails</a:t>
            </a:r>
          </a:p>
        </p:txBody>
      </p:sp>
      <p:pic>
        <p:nvPicPr>
          <p:cNvPr id="4" name="Google Shape;352;p19">
            <a:extLst>
              <a:ext uri="{FF2B5EF4-FFF2-40B4-BE49-F238E27FC236}">
                <a16:creationId xmlns:a16="http://schemas.microsoft.com/office/drawing/2014/main" id="{C5CA40C8-58B7-D585-3870-1278D113CFB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3738" r="-3" b="12281"/>
          <a:stretch/>
        </p:blipFill>
        <p:spPr>
          <a:xfrm>
            <a:off x="6257692" y="1690688"/>
            <a:ext cx="518160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3;p19" descr="A person sitting on a couch in a living room&#10;&#10;Description automatically generated">
            <a:extLst>
              <a:ext uri="{FF2B5EF4-FFF2-40B4-BE49-F238E27FC236}">
                <a16:creationId xmlns:a16="http://schemas.microsoft.com/office/drawing/2014/main" id="{096DF630-5974-704C-79B6-9196E3FF7D3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968" r="8719" b="-3"/>
          <a:stretch/>
        </p:blipFill>
        <p:spPr>
          <a:xfrm>
            <a:off x="899532" y="1690688"/>
            <a:ext cx="518160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45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11BF-DD85-9E83-C055-9F932D4FF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Computer </a:t>
            </a:r>
            <a:r>
              <a:rPr lang="nl-NL" dirty="0" err="1"/>
              <a:t>Vision</a:t>
            </a:r>
            <a:r>
              <a:rPr lang="nl-NL" dirty="0"/>
              <a:t> </a:t>
            </a:r>
            <a:r>
              <a:rPr lang="nl-NL" dirty="0" err="1"/>
              <a:t>Fails</a:t>
            </a:r>
            <a:endParaRPr lang="en-US" dirty="0"/>
          </a:p>
        </p:txBody>
      </p:sp>
      <p:pic>
        <p:nvPicPr>
          <p:cNvPr id="4" name="Google Shape;362;p20" descr="A collage of a dog and a muffin&#10;&#10;Description automatically generated">
            <a:extLst>
              <a:ext uri="{FF2B5EF4-FFF2-40B4-BE49-F238E27FC236}">
                <a16:creationId xmlns:a16="http://schemas.microsoft.com/office/drawing/2014/main" id="{3E4E4C16-AE45-9DBF-AA0C-2245EA4474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1" y="1870075"/>
            <a:ext cx="5181600" cy="227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63;p20" descr="A collage of men's faces&#10;&#10;Description automatically generated">
            <a:extLst>
              <a:ext uri="{FF2B5EF4-FFF2-40B4-BE49-F238E27FC236}">
                <a16:creationId xmlns:a16="http://schemas.microsoft.com/office/drawing/2014/main" id="{F41C799A-C56D-A0E8-B5C1-A5267E2DCCD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1" y="1870075"/>
            <a:ext cx="5181600" cy="34436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045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F9C21-5DBD-F6B9-7FEA-26B2F987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Computer Vision Fails</a:t>
            </a:r>
          </a:p>
        </p:txBody>
      </p:sp>
      <p:pic>
        <p:nvPicPr>
          <p:cNvPr id="4" name="Google Shape;372;p21" descr="A collage of different people&#10;&#10;Description automatically generated">
            <a:extLst>
              <a:ext uri="{FF2B5EF4-FFF2-40B4-BE49-F238E27FC236}">
                <a16:creationId xmlns:a16="http://schemas.microsoft.com/office/drawing/2014/main" id="{EC538506-78D8-45CA-C668-5EF755688BA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731" r="1699" b="1"/>
          <a:stretch/>
        </p:blipFill>
        <p:spPr>
          <a:xfrm>
            <a:off x="6172200" y="1839470"/>
            <a:ext cx="5181600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3;p21" descr="A green apple with a label on it&#10;&#10;Description automatically generated">
            <a:extLst>
              <a:ext uri="{FF2B5EF4-FFF2-40B4-BE49-F238E27FC236}">
                <a16:creationId xmlns:a16="http://schemas.microsoft.com/office/drawing/2014/main" id="{BCB08352-6047-731C-047A-7D8921BFAF1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r="10806" b="2"/>
          <a:stretch/>
        </p:blipFill>
        <p:spPr>
          <a:xfrm>
            <a:off x="416749" y="1839470"/>
            <a:ext cx="5181600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661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13ABC-267C-4F2E-CB8F-C8507E43D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5F77-3026-6F36-F0F2-03466CBF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Dazzle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CB4CC-7A2A-AFD4-B98A-F4EFE5B82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463" y="1690688"/>
            <a:ext cx="6089073" cy="459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76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13B8F-FB2A-0559-C973-E7F8C0C5E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D5422-DDFE-C403-186E-742865BB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Dazzle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22238-609C-5611-627F-10C378FB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45" y="2424785"/>
            <a:ext cx="7772400" cy="4225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AC107-1475-AF21-9979-1C81B8E7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5" y="1403594"/>
            <a:ext cx="7772400" cy="10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66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3A65-189A-183E-6E8E-FFFEFE98E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399" y="3121764"/>
            <a:ext cx="6110073" cy="2889381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1">
                    <a:lumMod val="95000"/>
                    <a:alpha val="58000"/>
                  </a:schemeClr>
                </a:solidFill>
              </a:rPr>
              <a:t>Artificial Nouveau Studio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2">
                    <a:lumMod val="10000"/>
                    <a:lumOff val="90000"/>
                    <a:alpha val="58000"/>
                  </a:schemeClr>
                </a:solidFill>
              </a:rPr>
              <a:t>artificialnouveau</a:t>
            </a:r>
            <a:r>
              <a:rPr lang="en-US" sz="3200" b="1" dirty="0">
                <a:solidFill>
                  <a:schemeClr val="tx1">
                    <a:lumMod val="95000"/>
                    <a:alpha val="58000"/>
                  </a:schemeClr>
                </a:solidFill>
              </a:rPr>
              <a:t>@gmail.com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36ED580-7648-B8E5-2F2C-FBB6265DAEFF}"/>
              </a:ext>
            </a:extLst>
          </p:cNvPr>
          <p:cNvSpPr txBox="1">
            <a:spLocks/>
          </p:cNvSpPr>
          <p:nvPr/>
        </p:nvSpPr>
        <p:spPr>
          <a:xfrm>
            <a:off x="3040963" y="1852254"/>
            <a:ext cx="6110073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4400" kern="1200" cap="none" spc="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3742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F91D-8570-1796-8970-92D92B09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7772400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Who Am I</a:t>
            </a:r>
          </a:p>
        </p:txBody>
      </p:sp>
    </p:spTree>
    <p:extLst>
      <p:ext uri="{BB962C8B-B14F-4D97-AF65-F5344CB8AC3E}">
        <p14:creationId xmlns:p14="http://schemas.microsoft.com/office/powerpoint/2010/main" val="504706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F2C82-B10D-048D-C34D-8CB3F3742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8ED6D1-42F1-BCFE-DE3B-939A93DA1DB9}"/>
              </a:ext>
            </a:extLst>
          </p:cNvPr>
          <p:cNvSpPr txBox="1">
            <a:spLocks/>
          </p:cNvSpPr>
          <p:nvPr/>
        </p:nvSpPr>
        <p:spPr>
          <a:xfrm>
            <a:off x="2067736" y="1824545"/>
            <a:ext cx="8056528" cy="212400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40000" lnSpcReduction="20000"/>
          </a:bodyPr>
          <a:lstStyle>
            <a:lvl1pPr algn="l" defTabSz="914400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4400" kern="1200" cap="none" spc="4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300" b="1" u="sng" dirty="0"/>
              <a:t>DIY Surveillance Workshop</a:t>
            </a:r>
          </a:p>
          <a:p>
            <a:pPr algn="ctr"/>
            <a:endParaRPr lang="en-US" sz="9300" b="1" u="sng" dirty="0"/>
          </a:p>
          <a:p>
            <a:pPr algn="ctr"/>
            <a:endParaRPr lang="en-US" sz="7200" dirty="0"/>
          </a:p>
          <a:p>
            <a:pPr algn="ctr"/>
            <a:r>
              <a:rPr lang="en-US" sz="7200" dirty="0">
                <a:hlinkClick r:id="rId2"/>
              </a:rPr>
              <a:t>http://pimeyes.com/</a:t>
            </a:r>
            <a:endParaRPr lang="en-US" sz="7200" dirty="0"/>
          </a:p>
          <a:p>
            <a:pPr algn="ctr"/>
            <a:endParaRPr lang="en-US" sz="7200" dirty="0"/>
          </a:p>
          <a:p>
            <a:pPr algn="ctr"/>
            <a:r>
              <a:rPr lang="en-US" sz="7200" dirty="0"/>
              <a:t>Build an [Fill In The Blank] Classifier</a:t>
            </a:r>
          </a:p>
        </p:txBody>
      </p:sp>
    </p:spTree>
    <p:extLst>
      <p:ext uri="{BB962C8B-B14F-4D97-AF65-F5344CB8AC3E}">
        <p14:creationId xmlns:p14="http://schemas.microsoft.com/office/powerpoint/2010/main" val="1096914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DB08B-652B-0264-56EF-C6D9B5516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7A9584-DFB4-F676-1492-DD59D4E8F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388" y="2090551"/>
            <a:ext cx="5051612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 1: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 to Computer Vision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356685B-74DC-EB1A-E80B-67E827105655}"/>
              </a:ext>
            </a:extLst>
          </p:cNvPr>
          <p:cNvSpPr txBox="1">
            <a:spLocks/>
          </p:cNvSpPr>
          <p:nvPr/>
        </p:nvSpPr>
        <p:spPr>
          <a:xfrm>
            <a:off x="6096000" y="2090551"/>
            <a:ext cx="50516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Part 2: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Intro to </a:t>
            </a:r>
          </a:p>
          <a:p>
            <a:r>
              <a:rPr lang="en-US" dirty="0">
                <a:solidFill>
                  <a:schemeClr val="bg1"/>
                </a:solidFill>
              </a:rPr>
              <a:t>Generative AI &amp; DEEPFAKES</a:t>
            </a:r>
          </a:p>
        </p:txBody>
      </p:sp>
    </p:spTree>
    <p:extLst>
      <p:ext uri="{BB962C8B-B14F-4D97-AF65-F5344CB8AC3E}">
        <p14:creationId xmlns:p14="http://schemas.microsoft.com/office/powerpoint/2010/main" val="3547537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AEF8B-AA22-E72A-C5DC-AFC30F2EA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2-20 at 14.30.05">
            <a:hlinkClick r:id="" action="ppaction://media"/>
            <a:extLst>
              <a:ext uri="{FF2B5EF4-FFF2-40B4-BE49-F238E27FC236}">
                <a16:creationId xmlns:a16="http://schemas.microsoft.com/office/drawing/2014/main" id="{1E5E43F9-3031-09BC-E858-CE735AAE82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.703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0347" y="1510517"/>
            <a:ext cx="2521688" cy="4455496"/>
          </a:xfrm>
          <a:prstGeom prst="rect">
            <a:avLst/>
          </a:prstGeom>
        </p:spPr>
      </p:pic>
      <p:pic>
        <p:nvPicPr>
          <p:cNvPr id="3" name="WhatsApp Video 2025-02-17 at 16.25.42">
            <a:hlinkClick r:id="" action="ppaction://media"/>
            <a:extLst>
              <a:ext uri="{FF2B5EF4-FFF2-40B4-BE49-F238E27FC236}">
                <a16:creationId xmlns:a16="http://schemas.microsoft.com/office/drawing/2014/main" id="{462BAAB3-0AE4-F643-24F1-720B3F676B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44212" y="2999509"/>
            <a:ext cx="2751788" cy="3302145"/>
          </a:xfrm>
          <a:prstGeom prst="rect">
            <a:avLst/>
          </a:prstGeom>
        </p:spPr>
      </p:pic>
      <p:pic>
        <p:nvPicPr>
          <p:cNvPr id="8" name="Picture 7" descr="A person with curly hair wearing a turtleneck&#10;&#10;AI-generated content may be incorrect.">
            <a:extLst>
              <a:ext uri="{FF2B5EF4-FFF2-40B4-BE49-F238E27FC236}">
                <a16:creationId xmlns:a16="http://schemas.microsoft.com/office/drawing/2014/main" id="{A3953D43-0156-4C2F-6C45-6F627E409F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59" y="962161"/>
            <a:ext cx="2513726" cy="2513726"/>
          </a:xfrm>
          <a:prstGeom prst="rect">
            <a:avLst/>
          </a:prstGeom>
        </p:spPr>
      </p:pic>
      <p:pic>
        <p:nvPicPr>
          <p:cNvPr id="9" name="Picture 8" descr="A person smiling at camera&#10;&#10;AI-generated content may be incorrect.">
            <a:extLst>
              <a:ext uri="{FF2B5EF4-FFF2-40B4-BE49-F238E27FC236}">
                <a16:creationId xmlns:a16="http://schemas.microsoft.com/office/drawing/2014/main" id="{BAC9FA42-935E-9FEC-7FA0-3BD7E42288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38" y="3248323"/>
            <a:ext cx="2394525" cy="2394525"/>
          </a:xfrm>
          <a:prstGeom prst="rect">
            <a:avLst/>
          </a:prstGeom>
        </p:spPr>
      </p:pic>
      <p:pic>
        <p:nvPicPr>
          <p:cNvPr id="10" name="Picture 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9D347662-6E7A-9197-ABE2-C4B503ABC0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70" y="796626"/>
            <a:ext cx="2969490" cy="2969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DEC90-1C8D-A9CE-02BC-45BFEEE1D5ED}"/>
              </a:ext>
            </a:extLst>
          </p:cNvPr>
          <p:cNvSpPr txBox="1"/>
          <p:nvPr/>
        </p:nvSpPr>
        <p:spPr>
          <a:xfrm>
            <a:off x="8522042" y="5642848"/>
            <a:ext cx="315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All  of the media content here are deepfakes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FA00B-1BC4-81F9-EC9D-F86868FA69DB}"/>
              </a:ext>
            </a:extLst>
          </p:cNvPr>
          <p:cNvSpPr txBox="1"/>
          <p:nvPr/>
        </p:nvSpPr>
        <p:spPr>
          <a:xfrm>
            <a:off x="2796202" y="315830"/>
            <a:ext cx="730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ea typeface="+mj-ea"/>
                <a:cs typeface="+mj-cs"/>
              </a:rPr>
              <a:t>DEEPFAKE – A Video Essay</a:t>
            </a:r>
          </a:p>
        </p:txBody>
      </p:sp>
    </p:spTree>
    <p:extLst>
      <p:ext uri="{BB962C8B-B14F-4D97-AF65-F5344CB8AC3E}">
        <p14:creationId xmlns:p14="http://schemas.microsoft.com/office/powerpoint/2010/main" val="85977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0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AEF8B-AA22-E72A-C5DC-AFC30F2EA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B6FA00B-1BC4-81F9-EC9D-F86868FA69DB}"/>
              </a:ext>
            </a:extLst>
          </p:cNvPr>
          <p:cNvSpPr txBox="1"/>
          <p:nvPr/>
        </p:nvSpPr>
        <p:spPr>
          <a:xfrm>
            <a:off x="3345872" y="512618"/>
            <a:ext cx="730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ea typeface="+mj-ea"/>
                <a:cs typeface="+mj-cs"/>
              </a:rPr>
              <a:t>DEEPFAKE – A Video Essay</a:t>
            </a:r>
          </a:p>
        </p:txBody>
      </p:sp>
      <p:pic>
        <p:nvPicPr>
          <p:cNvPr id="4" name="Online Media 3" descr="Deepfake trailer 4">
            <a:hlinkClick r:id="" action="ppaction://media"/>
            <a:extLst>
              <a:ext uri="{FF2B5EF4-FFF2-40B4-BE49-F238E27FC236}">
                <a16:creationId xmlns:a16="http://schemas.microsoft.com/office/drawing/2014/main" id="{E9D3ABCC-87D4-812F-8E5E-1BCDFB3D33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44782" y="1158949"/>
            <a:ext cx="8861635" cy="49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6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C8B0-323C-5657-5EA4-15D7ADC4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en-US" sz="7400" b="1" dirty="0"/>
              <a:t>Ahnjili</a:t>
            </a:r>
            <a:br>
              <a:rPr lang="en-US" sz="7400" b="1" dirty="0"/>
            </a:br>
            <a:r>
              <a:rPr lang="en-US" sz="7400" b="1" dirty="0"/>
              <a:t>ZhuParris</a:t>
            </a:r>
            <a:br>
              <a:rPr lang="en-US" sz="7400" b="1" dirty="0"/>
            </a:br>
            <a:r>
              <a:rPr lang="en-US" sz="7400" b="1" dirty="0"/>
              <a:t>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0B7C-34B4-04E7-AE90-9D236E197597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3922662" y="746509"/>
            <a:ext cx="7767071" cy="65023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2400" b="1" dirty="0"/>
              <a:t>Ex-Academic  focusing on Medical Surveillance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97271C-AE68-868A-4E38-1C9FA3F5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01" y="1675466"/>
            <a:ext cx="4284872" cy="2356680"/>
          </a:xfrm>
          <a:custGeom>
            <a:avLst/>
            <a:gdLst/>
            <a:ahLst/>
            <a:cxnLst/>
            <a:rect l="l" t="t" r="r" b="b"/>
            <a:pathLst>
              <a:path w="3095625" h="1564556">
                <a:moveTo>
                  <a:pt x="0" y="0"/>
                </a:moveTo>
                <a:lnTo>
                  <a:pt x="3095625" y="0"/>
                </a:lnTo>
                <a:lnTo>
                  <a:pt x="3095625" y="1564556"/>
                </a:lnTo>
                <a:lnTo>
                  <a:pt x="0" y="1564556"/>
                </a:lnTo>
                <a:close/>
              </a:path>
            </a:pathLst>
          </a:custGeom>
        </p:spPr>
      </p:pic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B2DCAFE7-7B3C-5CD4-595A-D59941C4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77" y="3230052"/>
            <a:ext cx="4639556" cy="1867421"/>
          </a:xfrm>
          <a:custGeom>
            <a:avLst/>
            <a:gdLst/>
            <a:ahLst/>
            <a:cxnLst/>
            <a:rect l="l" t="t" r="r" b="b"/>
            <a:pathLst>
              <a:path w="3095625" h="1564556">
                <a:moveTo>
                  <a:pt x="0" y="0"/>
                </a:moveTo>
                <a:lnTo>
                  <a:pt x="3095625" y="0"/>
                </a:lnTo>
                <a:lnTo>
                  <a:pt x="3095625" y="1564556"/>
                </a:lnTo>
                <a:lnTo>
                  <a:pt x="0" y="1564556"/>
                </a:lnTo>
                <a:close/>
              </a:path>
            </a:pathLst>
          </a:custGeom>
        </p:spPr>
      </p:pic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0163281-B747-8445-CDF2-511A9D581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440" y="4976596"/>
            <a:ext cx="4786795" cy="1543741"/>
          </a:xfrm>
          <a:custGeom>
            <a:avLst/>
            <a:gdLst/>
            <a:ahLst/>
            <a:cxnLst/>
            <a:rect l="l" t="t" r="r" b="b"/>
            <a:pathLst>
              <a:path w="3095625" h="1560226">
                <a:moveTo>
                  <a:pt x="0" y="0"/>
                </a:moveTo>
                <a:lnTo>
                  <a:pt x="3095625" y="0"/>
                </a:lnTo>
                <a:lnTo>
                  <a:pt x="3095625" y="1560226"/>
                </a:lnTo>
                <a:lnTo>
                  <a:pt x="0" y="1560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915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C0C0E-D479-9139-34C7-5F437A3F5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514D3-0F4B-E56D-B06F-06BEE360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en-US" sz="7400" b="1" dirty="0"/>
              <a:t>Ahnjili</a:t>
            </a:r>
            <a:br>
              <a:rPr lang="en-US" sz="7400" b="1" dirty="0"/>
            </a:br>
            <a:r>
              <a:rPr lang="en-US" sz="7400" b="1" dirty="0"/>
              <a:t>ZhuParris</a:t>
            </a:r>
            <a:br>
              <a:rPr lang="en-US" sz="7400" b="1" dirty="0"/>
            </a:br>
            <a:r>
              <a:rPr lang="en-US" sz="7400" b="1" dirty="0"/>
              <a:t>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4B71-EB7B-BEED-BFE8-11D6F34E496F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923693" y="676153"/>
            <a:ext cx="5681358" cy="65023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2400" b="1" dirty="0"/>
              <a:t>AI Engineer (Computer Vision)</a:t>
            </a:r>
          </a:p>
        </p:txBody>
      </p:sp>
      <p:pic>
        <p:nvPicPr>
          <p:cNvPr id="4" name="Picture 3" descr="A collage of a person making a face&#10;&#10;Description automatically generated">
            <a:extLst>
              <a:ext uri="{FF2B5EF4-FFF2-40B4-BE49-F238E27FC236}">
                <a16:creationId xmlns:a16="http://schemas.microsoft.com/office/drawing/2014/main" id="{F361A6C2-C2B4-8BA2-F705-25A9DE56B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9" r="-3" b="13499"/>
          <a:stretch/>
        </p:blipFill>
        <p:spPr>
          <a:xfrm>
            <a:off x="4964596" y="1577261"/>
            <a:ext cx="5742548" cy="2286000"/>
          </a:xfrm>
          <a:custGeom>
            <a:avLst/>
            <a:gdLst/>
            <a:ahLst/>
            <a:cxnLst/>
            <a:rect l="l" t="t" r="r" b="b"/>
            <a:pathLst>
              <a:path w="5742548" h="2286000">
                <a:moveTo>
                  <a:pt x="33694" y="0"/>
                </a:moveTo>
                <a:lnTo>
                  <a:pt x="5742548" y="0"/>
                </a:lnTo>
                <a:lnTo>
                  <a:pt x="5742548" y="2286000"/>
                </a:lnTo>
                <a:lnTo>
                  <a:pt x="0" y="2286000"/>
                </a:lnTo>
                <a:lnTo>
                  <a:pt x="0" y="2146942"/>
                </a:lnTo>
                <a:cubicBezTo>
                  <a:pt x="0" y="1477354"/>
                  <a:pt x="0" y="1477354"/>
                  <a:pt x="0" y="1477354"/>
                </a:cubicBezTo>
                <a:cubicBezTo>
                  <a:pt x="38383" y="324084"/>
                  <a:pt x="38383" y="324084"/>
                  <a:pt x="38383" y="324084"/>
                </a:cubicBezTo>
                <a:close/>
              </a:path>
            </a:pathLst>
          </a:custGeom>
        </p:spPr>
      </p:pic>
      <p:pic>
        <p:nvPicPr>
          <p:cNvPr id="9" name="Picture 8" descr="A screenshot of a video chat&#10;&#10;Description automatically generated">
            <a:extLst>
              <a:ext uri="{FF2B5EF4-FFF2-40B4-BE49-F238E27FC236}">
                <a16:creationId xmlns:a16="http://schemas.microsoft.com/office/drawing/2014/main" id="{06AB17AF-CB5D-118E-9E1D-4EB240B9B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3" y="3863261"/>
            <a:ext cx="2976092" cy="2743861"/>
          </a:xfrm>
          <a:prstGeom prst="rect">
            <a:avLst/>
          </a:prstGeom>
        </p:spPr>
      </p:pic>
      <p:pic>
        <p:nvPicPr>
          <p:cNvPr id="10" name="Picture 9" descr="A screenshot of a video chat&#10;&#10;Description automatically generated">
            <a:extLst>
              <a:ext uri="{FF2B5EF4-FFF2-40B4-BE49-F238E27FC236}">
                <a16:creationId xmlns:a16="http://schemas.microsoft.com/office/drawing/2014/main" id="{B0913ED4-2703-29D0-EA2A-31E120E35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785" y="3863261"/>
            <a:ext cx="2976093" cy="27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8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EF987-66A6-7463-208D-830F67960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71A4-449D-2E02-620B-FABD8F8D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en-US" sz="7400" b="1" dirty="0"/>
              <a:t>Ahnjili</a:t>
            </a:r>
            <a:br>
              <a:rPr lang="en-US" sz="7400" b="1" dirty="0"/>
            </a:br>
            <a:r>
              <a:rPr lang="en-US" sz="7400" b="1" dirty="0"/>
              <a:t>ZhuParris</a:t>
            </a:r>
            <a:br>
              <a:rPr lang="en-US" sz="7400" b="1" dirty="0"/>
            </a:br>
            <a:r>
              <a:rPr lang="en-US" sz="7400" b="1" dirty="0"/>
              <a:t>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CBC15-777C-380E-A5E7-E3580A40282B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5439785" y="682063"/>
            <a:ext cx="5681358" cy="65023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2400" b="1" dirty="0"/>
              <a:t>AI Engineer (Media Researcher)</a:t>
            </a:r>
          </a:p>
        </p:txBody>
      </p:sp>
      <p:pic>
        <p:nvPicPr>
          <p:cNvPr id="3076" name="Picture 4" descr="What Does It Mean to be Pro-Choice ...">
            <a:extLst>
              <a:ext uri="{FF2B5EF4-FFF2-40B4-BE49-F238E27FC236}">
                <a16:creationId xmlns:a16="http://schemas.microsoft.com/office/drawing/2014/main" id="{AAE7EEA2-0409-A815-E05B-77F17D47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611" y="2014356"/>
            <a:ext cx="3068853" cy="203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AH | Abolishing Abortion: The History of the Pro-Life Movement in America">
            <a:extLst>
              <a:ext uri="{FF2B5EF4-FFF2-40B4-BE49-F238E27FC236}">
                <a16:creationId xmlns:a16="http://schemas.microsoft.com/office/drawing/2014/main" id="{488742DD-3958-21AF-9A96-5E620ACC9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086" y="1790562"/>
            <a:ext cx="3309826" cy="24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verybody Hates Chris 15th anniversary">
            <a:extLst>
              <a:ext uri="{FF2B5EF4-FFF2-40B4-BE49-F238E27FC236}">
                <a16:creationId xmlns:a16="http://schemas.microsoft.com/office/drawing/2014/main" id="{9D2DC280-5F51-86D2-A195-24DBBC4D7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815" y="3947031"/>
            <a:ext cx="2753934" cy="275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ijk House of the Dragon | HBO Max">
            <a:extLst>
              <a:ext uri="{FF2B5EF4-FFF2-40B4-BE49-F238E27FC236}">
                <a16:creationId xmlns:a16="http://schemas.microsoft.com/office/drawing/2014/main" id="{51244D1D-732A-3E4C-4BF6-498DE1A49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520" y="4147891"/>
            <a:ext cx="3620610" cy="203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86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969D-D3B0-FA60-AB53-79B6FCF5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F6B5-8DDF-3241-1AF9-7CD20A21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43849"/>
            <a:ext cx="4145582" cy="4638825"/>
          </a:xfrm>
        </p:spPr>
        <p:txBody>
          <a:bodyPr anchor="t">
            <a:normAutofit/>
          </a:bodyPr>
          <a:lstStyle/>
          <a:p>
            <a:r>
              <a:rPr lang="en-US" sz="7400" b="1" dirty="0"/>
              <a:t>Ahnjili</a:t>
            </a:r>
            <a:br>
              <a:rPr lang="en-US" sz="7400" b="1" dirty="0"/>
            </a:br>
            <a:r>
              <a:rPr lang="en-US" sz="7400" b="1" dirty="0"/>
              <a:t>ZhuParris</a:t>
            </a:r>
            <a:br>
              <a:rPr lang="en-US" sz="7400" b="1" dirty="0"/>
            </a:br>
            <a:r>
              <a:rPr lang="en-US" sz="7400" b="1" dirty="0"/>
              <a:t>PhD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00DF8-C53A-4432-0775-CF93343F391F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VSVAR" val="TitledTextBox"/>
                    <p202:designTag name="ARCH:1:CLS" val="InformationBlock"/>
                  </p202:designTagLst>
                </p202:designPr>
              </p:ext>
            </p:extLst>
          </p:nvPr>
        </p:nvSpPr>
        <p:spPr>
          <a:xfrm>
            <a:off x="4923693" y="1144410"/>
            <a:ext cx="5681358" cy="65023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2400" b="1" dirty="0"/>
              <a:t>Computational Artist</a:t>
            </a:r>
          </a:p>
        </p:txBody>
      </p:sp>
      <p:pic>
        <p:nvPicPr>
          <p:cNvPr id="4" name="Google Shape;165;p2">
            <a:extLst>
              <a:ext uri="{FF2B5EF4-FFF2-40B4-BE49-F238E27FC236}">
                <a16:creationId xmlns:a16="http://schemas.microsoft.com/office/drawing/2014/main" id="{8DBAD2CD-E3A3-49D4-82B6-F99F1B72B27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56453" y="1930045"/>
            <a:ext cx="2736595" cy="299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6;p2">
            <a:extLst>
              <a:ext uri="{FF2B5EF4-FFF2-40B4-BE49-F238E27FC236}">
                <a16:creationId xmlns:a16="http://schemas.microsoft.com/office/drawing/2014/main" id="{CEC7E1A2-2260-7120-BD6E-59ABBFC187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8456" y="1930044"/>
            <a:ext cx="2736595" cy="2997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71C07-C0FE-3808-AFCB-9771EFB86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EF9FE-BD17-4BC4-A124-3D8FCDBCD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814321"/>
            <a:ext cx="9545782" cy="45609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b="1" dirty="0"/>
              <a:t>Surveillance, </a:t>
            </a:r>
            <a:br>
              <a:rPr lang="en-US" sz="7400" b="1" dirty="0"/>
            </a:br>
            <a:r>
              <a:rPr lang="en-US" sz="7400" b="1" dirty="0"/>
              <a:t>Machine Vision &amp;</a:t>
            </a:r>
            <a:br>
              <a:rPr lang="en-US" sz="7400" b="1" dirty="0"/>
            </a:br>
            <a:r>
              <a:rPr lang="en-US" sz="7400" b="1" dirty="0"/>
              <a:t>Imagination</a:t>
            </a:r>
          </a:p>
        </p:txBody>
      </p:sp>
    </p:spTree>
    <p:extLst>
      <p:ext uri="{BB962C8B-B14F-4D97-AF65-F5344CB8AC3E}">
        <p14:creationId xmlns:p14="http://schemas.microsoft.com/office/powerpoint/2010/main" val="3990648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38E69-10A7-44D8-2DDC-AC281FB84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024A-2D2A-9606-3D1B-8180D29E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Surveillance Infrastructures as World Building: Data Collection</a:t>
            </a:r>
          </a:p>
        </p:txBody>
      </p:sp>
      <p:pic>
        <p:nvPicPr>
          <p:cNvPr id="12" name="Picture 11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420F3D5D-0341-2268-9553-F431FB5FD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715" y="1855993"/>
            <a:ext cx="5563024" cy="3787754"/>
          </a:xfrm>
          <a:prstGeom prst="rect">
            <a:avLst/>
          </a:prstGeom>
        </p:spPr>
      </p:pic>
      <p:pic>
        <p:nvPicPr>
          <p:cNvPr id="9222" name="Picture 6" descr="Surveillance Cameras ...">
            <a:extLst>
              <a:ext uri="{FF2B5EF4-FFF2-40B4-BE49-F238E27FC236}">
                <a16:creationId xmlns:a16="http://schemas.microsoft.com/office/drawing/2014/main" id="{54BA4A9B-677F-9F16-4C3F-623A22E1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7" y="1855993"/>
            <a:ext cx="3977333" cy="264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geltner-jakub_art-01">
            <a:extLst>
              <a:ext uri="{FF2B5EF4-FFF2-40B4-BE49-F238E27FC236}">
                <a16:creationId xmlns:a16="http://schemas.microsoft.com/office/drawing/2014/main" id="{F6E1D88F-416E-F991-0B2E-3EBF59CF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26" y="3661475"/>
            <a:ext cx="3986713" cy="264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28082C-1250-BFC1-F605-FDDE1A599568}"/>
              </a:ext>
            </a:extLst>
          </p:cNvPr>
          <p:cNvSpPr txBox="1"/>
          <p:nvPr/>
        </p:nvSpPr>
        <p:spPr>
          <a:xfrm>
            <a:off x="467589" y="6308209"/>
            <a:ext cx="340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Czech artist </a:t>
            </a:r>
            <a:r>
              <a:rPr lang="en-US" u="sng" dirty="0">
                <a:hlinkClick r:id="rId6"/>
              </a:rPr>
              <a:t>Jakub Geltner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2377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1763</Words>
  <Application>Microsoft Macintosh PowerPoint</Application>
  <PresentationFormat>Widescreen</PresentationFormat>
  <Paragraphs>173</Paragraphs>
  <Slides>33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Introduction to  Computer Vision &amp; AI</vt:lpstr>
      <vt:lpstr>Part 1: Intro to Computer Vision</vt:lpstr>
      <vt:lpstr>Who Am I</vt:lpstr>
      <vt:lpstr>Ahnjili ZhuParris PhD</vt:lpstr>
      <vt:lpstr>Ahnjili ZhuParris PhD</vt:lpstr>
      <vt:lpstr>Ahnjili ZhuParris PhD</vt:lpstr>
      <vt:lpstr>Ahnjili ZhuParris PhD</vt:lpstr>
      <vt:lpstr>Surveillance,  Machine Vision &amp; Imagination</vt:lpstr>
      <vt:lpstr>Surveillance Infrastructures as World Building: Data Collection</vt:lpstr>
      <vt:lpstr>Machine Vision as Frozen Imagination: Violence</vt:lpstr>
      <vt:lpstr>Frozen Imagination is Profitable!</vt:lpstr>
      <vt:lpstr>Machine Vision as Frozen Imagination: Expression</vt:lpstr>
      <vt:lpstr>Machine Vision as Frozen Imagination: Health</vt:lpstr>
      <vt:lpstr>Imagination as abolitionist counter-tech</vt:lpstr>
      <vt:lpstr>Imagination as abolitionist counter-tech</vt:lpstr>
      <vt:lpstr>Self-Surveillance, Machine Vision &amp; Beauty (A Case Study)</vt:lpstr>
      <vt:lpstr>Training a Cosmetic AI: World Building</vt:lpstr>
      <vt:lpstr>Training a Cosmetic AI: World Building</vt:lpstr>
      <vt:lpstr>Frozen Imagination: The Algorithmic Ideal Face</vt:lpstr>
      <vt:lpstr>Living in the Mirror World</vt:lpstr>
      <vt:lpstr>When Machine Vision Fails</vt:lpstr>
      <vt:lpstr>Is AI better than pigeons</vt:lpstr>
      <vt:lpstr>Is AI better than pigeons</vt:lpstr>
      <vt:lpstr>When Computer Vision Fails</vt:lpstr>
      <vt:lpstr>When Computer Vision Fails</vt:lpstr>
      <vt:lpstr>When Computer Vision Fails</vt:lpstr>
      <vt:lpstr>CV Dazzle</vt:lpstr>
      <vt:lpstr>CV Dazzle</vt:lpstr>
      <vt:lpstr>PowerPoint Presentation</vt:lpstr>
      <vt:lpstr>PowerPoint Presentation</vt:lpstr>
      <vt:lpstr>Part 1: Intro to Computer Vision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Ahnjili Zhuparris</dc:creator>
  <cp:lastModifiedBy>Ahnjili Zhuparris</cp:lastModifiedBy>
  <cp:revision>1</cp:revision>
  <dcterms:created xsi:type="dcterms:W3CDTF">2026-02-14T14:14:05Z</dcterms:created>
  <dcterms:modified xsi:type="dcterms:W3CDTF">2026-02-14T15:09:07Z</dcterms:modified>
</cp:coreProperties>
</file>